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8" r:id="rId3"/>
    <p:sldId id="266" r:id="rId4"/>
    <p:sldId id="267" r:id="rId5"/>
    <p:sldId id="268" r:id="rId6"/>
    <p:sldId id="265" r:id="rId7"/>
    <p:sldId id="263" r:id="rId8"/>
    <p:sldId id="262" r:id="rId9"/>
    <p:sldId id="269" r:id="rId10"/>
    <p:sldId id="270" r:id="rId11"/>
    <p:sldId id="283" r:id="rId12"/>
    <p:sldId id="259" r:id="rId13"/>
    <p:sldId id="264" r:id="rId14"/>
    <p:sldId id="271" r:id="rId15"/>
    <p:sldId id="257" r:id="rId16"/>
    <p:sldId id="273" r:id="rId17"/>
    <p:sldId id="274" r:id="rId18"/>
    <p:sldId id="275" r:id="rId19"/>
    <p:sldId id="281" r:id="rId20"/>
    <p:sldId id="276" r:id="rId21"/>
    <p:sldId id="280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608AEC-47AA-4C72-BF70-43F71A1DE3C2}" v="2364" dt="2022-04-19T04:50:53.363"/>
    <p1510:client id="{6E0F8CD3-78BA-2193-2026-E32F5D07BE30}" v="195" dt="2022-04-19T14:06:46.602"/>
    <p1510:client id="{8B90D16A-D5F2-44C6-8B24-4075F5CD4D17}" v="39" dt="2022-04-18T20:40:38.437"/>
    <p1510:client id="{B458A13A-1176-EFC0-CE6B-21916E2D8F81}" v="4455" dt="2022-04-19T04:47:14.7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5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14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0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5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77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0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7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4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8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81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7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565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D3D6E1F-9FE0-47E6-B008-9634F0D0B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" y="4724290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18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20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BD2E6A-1ACD-A242-98A8-6F8FF98E1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829" y="673059"/>
            <a:ext cx="5555624" cy="223219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/>
              <a:t>Project #2: Orbital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08D3A-7564-DD4D-B7CF-E28E7DC5B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737" y="2646009"/>
            <a:ext cx="5555624" cy="2063925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By:</a:t>
            </a:r>
          </a:p>
          <a:p>
            <a:pPr algn="l"/>
            <a:r>
              <a:rPr lang="en-US" err="1"/>
              <a:t>Sabahattin</a:t>
            </a:r>
            <a:r>
              <a:rPr lang="en-US"/>
              <a:t> Mert </a:t>
            </a:r>
            <a:r>
              <a:rPr lang="en-US" err="1"/>
              <a:t>Daloglu</a:t>
            </a:r>
            <a:endParaRPr lang="en-US"/>
          </a:p>
          <a:p>
            <a:pPr algn="l"/>
            <a:r>
              <a:rPr lang="en-US"/>
              <a:t>Alen Zacharia</a:t>
            </a:r>
          </a:p>
        </p:txBody>
      </p:sp>
      <p:pic>
        <p:nvPicPr>
          <p:cNvPr id="4" name="Picture 3" descr="Abstract colorful background of freeze light curves">
            <a:extLst>
              <a:ext uri="{FF2B5EF4-FFF2-40B4-BE49-F238E27FC236}">
                <a16:creationId xmlns:a16="http://schemas.microsoft.com/office/drawing/2014/main" id="{122C9747-062A-0F22-ABB3-280029335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62" r="19514" b="-1"/>
          <a:stretch/>
        </p:blipFill>
        <p:spPr>
          <a:xfrm>
            <a:off x="6189156" y="-3439"/>
            <a:ext cx="6015813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81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9538F8-345B-14F8-D765-BAE5B371993D}"/>
              </a:ext>
            </a:extLst>
          </p:cNvPr>
          <p:cNvSpPr txBox="1"/>
          <p:nvPr/>
        </p:nvSpPr>
        <p:spPr>
          <a:xfrm>
            <a:off x="7838888" y="754654"/>
            <a:ext cx="4180910" cy="120032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 </a:t>
            </a:r>
            <a:r>
              <a:rPr lang="en-US" b="1" err="1"/>
              <a:t>saveSnapshot</a:t>
            </a:r>
            <a:r>
              <a:rPr lang="en-US" b="1"/>
              <a:t>- function:</a:t>
            </a:r>
          </a:p>
          <a:p>
            <a:endParaRPr lang="en-US" b="1"/>
          </a:p>
          <a:p>
            <a:pPr marL="285750" indent="-285750">
              <a:buFont typeface="Arial,Sans-Serif"/>
              <a:buChar char="•"/>
            </a:pPr>
            <a:r>
              <a:rPr lang="en-US" b="1"/>
              <a:t>Plotting and saving snapshots of the motion over time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D9EF86A2-7874-28C9-AB57-A991822E6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8" y="134318"/>
            <a:ext cx="7185102" cy="6674942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B7CAD6E-60C1-8BFA-CF4A-6D6593890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663" b="-676"/>
          <a:stretch/>
        </p:blipFill>
        <p:spPr>
          <a:xfrm>
            <a:off x="7642303" y="3226569"/>
            <a:ext cx="4294865" cy="1389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CCB49B-E4F3-9017-DC21-52EEA7359632}"/>
              </a:ext>
            </a:extLst>
          </p:cNvPr>
          <p:cNvSpPr txBox="1"/>
          <p:nvPr/>
        </p:nvSpPr>
        <p:spPr>
          <a:xfrm>
            <a:off x="7643741" y="5057166"/>
            <a:ext cx="4180910" cy="147732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 Launched calculation:</a:t>
            </a:r>
          </a:p>
          <a:p>
            <a:endParaRPr lang="en-US" b="1"/>
          </a:p>
          <a:p>
            <a:pPr marL="285750" indent="-285750">
              <a:buFont typeface="Arial,Sans-Serif"/>
              <a:buChar char="•"/>
            </a:pPr>
            <a:r>
              <a:rPr lang="en-US" b="1" dirty="0"/>
              <a:t>Number of particles that are outside of the max initial radius of the first galaxy at t1</a:t>
            </a:r>
          </a:p>
        </p:txBody>
      </p:sp>
    </p:spTree>
    <p:extLst>
      <p:ext uri="{BB962C8B-B14F-4D97-AF65-F5344CB8AC3E}">
        <p14:creationId xmlns:p14="http://schemas.microsoft.com/office/powerpoint/2010/main" val="353398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6193AE5-A325-C8C6-0CD9-6A0143CF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3" y="329753"/>
            <a:ext cx="6577980" cy="6198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40B95C-F5FF-BE41-1D96-666FABB2DAB0}"/>
              </a:ext>
            </a:extLst>
          </p:cNvPr>
          <p:cNvSpPr txBox="1"/>
          <p:nvPr/>
        </p:nvSpPr>
        <p:spPr>
          <a:xfrm>
            <a:off x="7838888" y="754654"/>
            <a:ext cx="4180910" cy="120032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 </a:t>
            </a:r>
            <a:r>
              <a:rPr lang="en-US" b="1" err="1"/>
              <a:t>Leap_frog</a:t>
            </a:r>
            <a:r>
              <a:rPr lang="en-US" b="1"/>
              <a:t>- function:</a:t>
            </a:r>
          </a:p>
          <a:p>
            <a:endParaRPr lang="en-US" b="1"/>
          </a:p>
          <a:p>
            <a:pPr marL="285750" indent="-285750">
              <a:buFont typeface="Arial,Sans-Serif"/>
              <a:buChar char="•"/>
            </a:pPr>
            <a:r>
              <a:rPr lang="en-US" b="1"/>
              <a:t>Alternative to rk4 as an ODE solver</a:t>
            </a:r>
          </a:p>
        </p:txBody>
      </p:sp>
    </p:spTree>
    <p:extLst>
      <p:ext uri="{BB962C8B-B14F-4D97-AF65-F5344CB8AC3E}">
        <p14:creationId xmlns:p14="http://schemas.microsoft.com/office/powerpoint/2010/main" val="549201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6BFC-0EF4-784F-8167-45C18D6AE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Parameters we have explored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10906-31CB-4A46-84B4-40B9F1C0B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Total energy</a:t>
            </a:r>
          </a:p>
          <a:p>
            <a:r>
              <a:rPr lang="en-US"/>
              <a:t>Number of massless test particles(n) </a:t>
            </a:r>
          </a:p>
          <a:p>
            <a:r>
              <a:rPr lang="en-US"/>
              <a:t>Step size(h)</a:t>
            </a:r>
          </a:p>
          <a:p>
            <a:r>
              <a:rPr lang="en-US"/>
              <a:t>Integration method</a:t>
            </a:r>
          </a:p>
          <a:p>
            <a:r>
              <a:rPr lang="en-US"/>
              <a:t>Eccentricity (parabolic vs eccentric)</a:t>
            </a:r>
          </a:p>
          <a:p>
            <a:r>
              <a:rPr lang="en-US"/>
              <a:t>Minimum distance (</a:t>
            </a:r>
            <a:r>
              <a:rPr lang="en-US" err="1"/>
              <a:t>r_min</a:t>
            </a:r>
            <a:r>
              <a:rPr lang="en-US"/>
              <a:t>)</a:t>
            </a:r>
          </a:p>
          <a:p>
            <a:r>
              <a:rPr lang="en-US"/>
              <a:t>Initial conditions</a:t>
            </a:r>
          </a:p>
          <a:p>
            <a:r>
              <a:rPr lang="en-US"/>
              <a:t>Masses of the galaxies(consider unequal case)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27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D3BD-FB22-886D-5C6B-7EF704EE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Runge Katta Timestep (h)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59DC8D-B7F1-BB0F-5F3D-9FF5B090292A}"/>
              </a:ext>
            </a:extLst>
          </p:cNvPr>
          <p:cNvSpPr txBox="1"/>
          <p:nvPr/>
        </p:nvSpPr>
        <p:spPr>
          <a:xfrm>
            <a:off x="654423" y="1846729"/>
            <a:ext cx="79965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The accuracy of the model is measured by the energy of the system. Gravity is a conservative force, so energy should stay constant throughout the simulation. </a:t>
            </a:r>
          </a:p>
          <a:p>
            <a:r>
              <a:rPr lang="en-US">
                <a:solidFill>
                  <a:schemeClr val="bg1"/>
                </a:solidFill>
              </a:rPr>
              <a:t>With smaller timesteps, the energy spikes became smaller.</a:t>
            </a:r>
          </a:p>
        </p:txBody>
      </p:sp>
      <p:pic>
        <p:nvPicPr>
          <p:cNvPr id="10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F7AD52DA-B892-CBFB-FC37-80659900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338" y="4173070"/>
            <a:ext cx="3711388" cy="2474258"/>
          </a:xfrm>
          <a:prstGeom prst="rect">
            <a:avLst/>
          </a:prstGeom>
        </p:spPr>
      </p:pic>
      <p:pic>
        <p:nvPicPr>
          <p:cNvPr id="11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0E9DC224-57E5-F7C0-59FD-2093051D2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0" y="4169682"/>
            <a:ext cx="3711388" cy="2474258"/>
          </a:xfrm>
          <a:prstGeom prst="rect">
            <a:avLst/>
          </a:prstGeom>
        </p:spPr>
      </p:pic>
      <p:pic>
        <p:nvPicPr>
          <p:cNvPr id="13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5A9D9B49-A055-B555-E729-6A053FF16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566" y="4173070"/>
            <a:ext cx="371138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3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D3BD-FB22-886D-5C6B-7EF704EE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Leapfrog Timestep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59DC8D-B7F1-BB0F-5F3D-9FF5B090292A}"/>
              </a:ext>
            </a:extLst>
          </p:cNvPr>
          <p:cNvSpPr txBox="1"/>
          <p:nvPr/>
        </p:nvSpPr>
        <p:spPr>
          <a:xfrm>
            <a:off x="654423" y="1846729"/>
            <a:ext cx="79965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Energy does not remain constant throughout the simulation</a:t>
            </a:r>
          </a:p>
          <a:p>
            <a:r>
              <a:rPr lang="en-US">
                <a:solidFill>
                  <a:schemeClr val="bg1"/>
                </a:solidFill>
              </a:rPr>
              <a:t>When energy spikes up, it does not come back down</a:t>
            </a:r>
          </a:p>
          <a:p>
            <a:r>
              <a:rPr lang="en-US">
                <a:solidFill>
                  <a:schemeClr val="bg1"/>
                </a:solidFill>
              </a:rPr>
              <a:t>Runge Katta is a better method for this simulation</a:t>
            </a: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FCC3FC79-2F83-7EEA-248F-99CBC41AF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97" y="4173070"/>
            <a:ext cx="3711388" cy="2474259"/>
          </a:xfrm>
          <a:prstGeom prst="rect">
            <a:avLst/>
          </a:prstGeom>
        </p:spPr>
      </p:pic>
      <p:pic>
        <p:nvPicPr>
          <p:cNvPr id="4" name="Picture 5" descr="Chart&#10;&#10;Description automatically generated">
            <a:extLst>
              <a:ext uri="{FF2B5EF4-FFF2-40B4-BE49-F238E27FC236}">
                <a16:creationId xmlns:a16="http://schemas.microsoft.com/office/drawing/2014/main" id="{7AA98405-A7F7-3F9F-0F1C-C400C6C92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464" y="4177062"/>
            <a:ext cx="3709639" cy="2479287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BD88D7CE-00DB-D4EB-71C4-3AC5C94C7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742" y="4168698"/>
            <a:ext cx="3746809" cy="247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28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E604E-FF2A-F64E-AE2E-26E7EAAE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Evolution of stellar disk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EC8C1-0609-99EB-B539-795DF4A62ACD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1EC3E5-DD5C-2287-338A-A995ABCE308E}"/>
              </a:ext>
            </a:extLst>
          </p:cNvPr>
          <p:cNvSpPr/>
          <p:nvPr/>
        </p:nvSpPr>
        <p:spPr>
          <a:xfrm>
            <a:off x="-1361" y="-1361"/>
            <a:ext cx="12205606" cy="68511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A613AF8-DA91-E1E9-5101-B3FC30454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185" y="204786"/>
            <a:ext cx="6643407" cy="644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17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C2C5-E5F1-CA79-62CE-6A1C02B8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Number of massless test particles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2525D-48DC-CB37-C9DB-8F1B5FA9C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80" y="1565430"/>
            <a:ext cx="10722932" cy="6094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 = 20                                       vs                      n =50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CE692E-3C20-2C3F-67D4-9C926CD8114D}"/>
              </a:ext>
            </a:extLst>
          </p:cNvPr>
          <p:cNvSpPr txBox="1"/>
          <p:nvPr/>
        </p:nvSpPr>
        <p:spPr>
          <a:xfrm>
            <a:off x="458704" y="6387435"/>
            <a:ext cx="3883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Fraction left the orbit 0.9 = 18 stars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6FECF-46F3-E98F-1AB7-A008D96901EC}"/>
              </a:ext>
            </a:extLst>
          </p:cNvPr>
          <p:cNvSpPr txBox="1"/>
          <p:nvPr/>
        </p:nvSpPr>
        <p:spPr>
          <a:xfrm>
            <a:off x="7109755" y="6379985"/>
            <a:ext cx="39698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Fraction launched 0.88 = 44 stars</a:t>
            </a:r>
          </a:p>
        </p:txBody>
      </p:sp>
      <p:pic>
        <p:nvPicPr>
          <p:cNvPr id="4" name="Picture 4" descr="A picture containing star, dark, outdoor object, night&#10;&#10;Description automatically generated">
            <a:extLst>
              <a:ext uri="{FF2B5EF4-FFF2-40B4-BE49-F238E27FC236}">
                <a16:creationId xmlns:a16="http://schemas.microsoft.com/office/drawing/2014/main" id="{A6655FD8-40C0-B9C3-52F1-7F7ADBD61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78" y="2168613"/>
            <a:ext cx="4329151" cy="4212042"/>
          </a:xfrm>
          <a:prstGeom prst="rect">
            <a:avLst/>
          </a:prstGeom>
        </p:spPr>
      </p:pic>
      <p:pic>
        <p:nvPicPr>
          <p:cNvPr id="6" name="Picture 6" descr="A picture containing star, dark, night sky&#10;&#10;Description automatically generated">
            <a:extLst>
              <a:ext uri="{FF2B5EF4-FFF2-40B4-BE49-F238E27FC236}">
                <a16:creationId xmlns:a16="http://schemas.microsoft.com/office/drawing/2014/main" id="{8A10BAA3-038F-97C2-39A5-AF58947C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23" y="2174808"/>
            <a:ext cx="4329150" cy="421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13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450C5-4DEB-366A-EDAE-130367E3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Eccentricity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71AF8-350D-69B4-FC75-B86636450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Eccentric orbit of the galaxies vs parabolic (0.5 vs 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F814C-FEFA-CC90-52C1-C579699E9426}"/>
              </a:ext>
            </a:extLst>
          </p:cNvPr>
          <p:cNvSpPr txBox="1"/>
          <p:nvPr/>
        </p:nvSpPr>
        <p:spPr>
          <a:xfrm>
            <a:off x="612407" y="6324857"/>
            <a:ext cx="37468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Fraction launched 0.78 = 39 stars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C6DA0-29B2-E03B-9608-3E13F0728BFD}"/>
              </a:ext>
            </a:extLst>
          </p:cNvPr>
          <p:cNvSpPr txBox="1"/>
          <p:nvPr/>
        </p:nvSpPr>
        <p:spPr>
          <a:xfrm>
            <a:off x="6886731" y="6373790"/>
            <a:ext cx="36972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Fraction launched 0.88 = 44 stars</a:t>
            </a:r>
          </a:p>
        </p:txBody>
      </p:sp>
      <p:pic>
        <p:nvPicPr>
          <p:cNvPr id="4" name="Picture 6" descr="A picture containing star, dark, night sky&#10;&#10;Description automatically generated">
            <a:extLst>
              <a:ext uri="{FF2B5EF4-FFF2-40B4-BE49-F238E27FC236}">
                <a16:creationId xmlns:a16="http://schemas.microsoft.com/office/drawing/2014/main" id="{464232BA-C3E6-D25C-8976-91445AE7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8" y="2589880"/>
            <a:ext cx="3895492" cy="3784581"/>
          </a:xfrm>
          <a:prstGeom prst="rect">
            <a:avLst/>
          </a:prstGeom>
        </p:spPr>
      </p:pic>
      <p:pic>
        <p:nvPicPr>
          <p:cNvPr id="6" name="Picture 1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41B5124D-8D62-93A3-77D8-6AB6FB319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39" y="2552710"/>
            <a:ext cx="3883102" cy="37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44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3603-84A4-F673-C92B-6A3212F4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Minimum distance (</a:t>
            </a:r>
            <a:r>
              <a:rPr lang="en-US" err="1">
                <a:ea typeface="+mj-lt"/>
                <a:cs typeface="+mj-lt"/>
              </a:rPr>
              <a:t>r_min</a:t>
            </a:r>
            <a:r>
              <a:rPr lang="en-US">
                <a:ea typeface="+mj-lt"/>
                <a:cs typeface="+mj-lt"/>
              </a:rPr>
              <a:t>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261A7-A429-6E1E-0B78-9959AA91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54" y="1540649"/>
            <a:ext cx="1072293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/>
              <a:t>R_min</a:t>
            </a:r>
            <a:r>
              <a:rPr lang="en-US"/>
              <a:t> = 0.5                                               </a:t>
            </a:r>
            <a:r>
              <a:rPr lang="en-US" err="1"/>
              <a:t>r_min</a:t>
            </a:r>
            <a:r>
              <a:rPr lang="en-US"/>
              <a:t> = 1</a:t>
            </a:r>
          </a:p>
        </p:txBody>
      </p:sp>
      <p:pic>
        <p:nvPicPr>
          <p:cNvPr id="5" name="Picture 5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122DA7D4-DEE5-12F0-D943-B133F233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57" y="2178653"/>
            <a:ext cx="4034687" cy="3935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6327A0-F46E-96AE-87DB-9CB19A9B7C03}"/>
              </a:ext>
            </a:extLst>
          </p:cNvPr>
          <p:cNvSpPr txBox="1"/>
          <p:nvPr/>
        </p:nvSpPr>
        <p:spPr>
          <a:xfrm>
            <a:off x="531165" y="6171234"/>
            <a:ext cx="37344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Fraction launched 0.84 = 42 stars</a:t>
            </a:r>
          </a:p>
        </p:txBody>
      </p:sp>
      <p:pic>
        <p:nvPicPr>
          <p:cNvPr id="13" name="Picture 13" descr="A picture containing star, night sky&#10;&#10;Description automatically generated">
            <a:extLst>
              <a:ext uri="{FF2B5EF4-FFF2-40B4-BE49-F238E27FC236}">
                <a16:creationId xmlns:a16="http://schemas.microsoft.com/office/drawing/2014/main" id="{8B5E2207-4242-F8B5-1B56-DD430D1D0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437" y="2234407"/>
            <a:ext cx="4036804" cy="3937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D2DDFB-6BDF-2B22-2875-7505937F1463}"/>
              </a:ext>
            </a:extLst>
          </p:cNvPr>
          <p:cNvSpPr txBox="1"/>
          <p:nvPr/>
        </p:nvSpPr>
        <p:spPr>
          <a:xfrm>
            <a:off x="6344855" y="6171233"/>
            <a:ext cx="36724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Fraction launched 0.86 = 43 stars</a:t>
            </a:r>
          </a:p>
        </p:txBody>
      </p:sp>
    </p:spTree>
    <p:extLst>
      <p:ext uri="{BB962C8B-B14F-4D97-AF65-F5344CB8AC3E}">
        <p14:creationId xmlns:p14="http://schemas.microsoft.com/office/powerpoint/2010/main" val="2343294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450C5-4DEB-366A-EDAE-130367E3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Mass Ratios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F814C-FEFA-CC90-52C1-C579699E9426}"/>
              </a:ext>
            </a:extLst>
          </p:cNvPr>
          <p:cNvSpPr txBox="1"/>
          <p:nvPr/>
        </p:nvSpPr>
        <p:spPr>
          <a:xfrm>
            <a:off x="535243" y="6093364"/>
            <a:ext cx="45088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Fraction launched 0.6= 30 stars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C6DA0-29B2-E03B-9608-3E13F0728BFD}"/>
              </a:ext>
            </a:extLst>
          </p:cNvPr>
          <p:cNvSpPr txBox="1"/>
          <p:nvPr/>
        </p:nvSpPr>
        <p:spPr>
          <a:xfrm>
            <a:off x="6799921" y="6123005"/>
            <a:ext cx="5057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Fraction launched 0.98 = 49 stars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6DA0EC09-B7F8-9337-C7B0-E6D9D764D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565" y="2440336"/>
            <a:ext cx="3659528" cy="3585786"/>
          </a:xfrm>
          <a:prstGeom prst="rect">
            <a:avLst/>
          </a:prstGeom>
        </p:spPr>
      </p:pic>
      <p:pic>
        <p:nvPicPr>
          <p:cNvPr id="12" name="Picture 12" descr="A picture containing star&#10;&#10;Description automatically generated">
            <a:extLst>
              <a:ext uri="{FF2B5EF4-FFF2-40B4-BE49-F238E27FC236}">
                <a16:creationId xmlns:a16="http://schemas.microsoft.com/office/drawing/2014/main" id="{210614E8-6602-3825-BF4E-41A8A2FA5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72" y="2402930"/>
            <a:ext cx="3659529" cy="3547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7695FE-3996-CEBE-81EB-E01E32F40AE9}"/>
              </a:ext>
            </a:extLst>
          </p:cNvPr>
          <p:cNvSpPr txBox="1"/>
          <p:nvPr/>
        </p:nvSpPr>
        <p:spPr>
          <a:xfrm>
            <a:off x="459059" y="1834376"/>
            <a:ext cx="484334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Galaxy 2 is a fourth the mass of Galaxy 1</a:t>
            </a: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DAD486-CFB9-CA05-0861-D6AF409B23F7}"/>
              </a:ext>
            </a:extLst>
          </p:cNvPr>
          <p:cNvSpPr txBox="1"/>
          <p:nvPr/>
        </p:nvSpPr>
        <p:spPr>
          <a:xfrm>
            <a:off x="6502787" y="1800690"/>
            <a:ext cx="5354443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Galaxy 2 is three times the mass of Galaxy 1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533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B3F0-1340-414B-B70E-D6448E21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761" y="2496247"/>
            <a:ext cx="8852005" cy="1344148"/>
          </a:xfrm>
        </p:spPr>
        <p:txBody>
          <a:bodyPr>
            <a:noAutofit/>
          </a:bodyPr>
          <a:lstStyle/>
          <a:p>
            <a:r>
              <a:rPr lang="en-US" sz="6600"/>
              <a:t>Code Architecture</a:t>
            </a:r>
            <a:endParaRPr lang="en-US" sz="6600"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2874605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7678F73-9880-405C-9E21-2CC82BD04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1" y="155914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D74150-B512-0FD8-9846-035886E7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39" y="-46170"/>
            <a:ext cx="4952999" cy="2247616"/>
          </a:xfrm>
        </p:spPr>
        <p:txBody>
          <a:bodyPr>
            <a:normAutofit/>
          </a:bodyPr>
          <a:lstStyle/>
          <a:p>
            <a:r>
              <a:rPr lang="en-US">
                <a:cs typeface="Posterama"/>
              </a:rPr>
              <a:t>Questions we have addressed: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6BD6D-5929-1EF7-570D-7AAF3FFF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176" y="1960416"/>
            <a:ext cx="5733583" cy="43104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700"/>
              <a:t>What ratio of the test particles are launched far away leaving either of the orbits around the galaxies?</a:t>
            </a:r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US" sz="1700" u="sng"/>
              <a:t>Answer: Around 80% or more are scattered for every case!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700" u="sng"/>
          </a:p>
          <a:p>
            <a:pPr>
              <a:lnSpc>
                <a:spcPct val="100000"/>
              </a:lnSpc>
            </a:pPr>
            <a:r>
              <a:rPr lang="en-US" sz="1700"/>
              <a:t>Is this ratio affected by the previously tested parameter?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u="sng"/>
              <a:t>Answer: number of test particles, and minimum distance do not seem to affect the ratio remarkably. However, mass ratios of the galaxies and eccentricity do.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700" u="sng"/>
          </a:p>
          <a:p>
            <a:pPr>
              <a:lnSpc>
                <a:spcPct val="100000"/>
              </a:lnSpc>
            </a:pPr>
            <a:r>
              <a:rPr lang="en-US" sz="1700"/>
              <a:t>Do our results visually agree with the Toomre paper – Galactic Bridges and Tails?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u="sng"/>
              <a:t>Answer: Look at the next slide :)</a:t>
            </a:r>
          </a:p>
        </p:txBody>
      </p:sp>
      <p:pic>
        <p:nvPicPr>
          <p:cNvPr id="5" name="Picture 4" descr="A swirling meteorite">
            <a:extLst>
              <a:ext uri="{FF2B5EF4-FFF2-40B4-BE49-F238E27FC236}">
                <a16:creationId xmlns:a16="http://schemas.microsoft.com/office/drawing/2014/main" id="{C682972D-7C40-EDBF-5C09-C72393670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97" r="18043" b="-7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1324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D0A99-DAEF-BC1E-B469-8D35EE91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602639" cy="1337953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4. Do our results visually agree with Toomre paper – Galactic Bridges and Tails?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E58548E-D767-A6E0-3B1E-13A516008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5" y="2118656"/>
            <a:ext cx="6004931" cy="252270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AF5CD2E-BB0D-168C-E574-8B2B1F86C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380" y="1711590"/>
            <a:ext cx="5208857" cy="506077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2095FB-E37D-3F52-71F3-E3552F13CD0F}"/>
              </a:ext>
            </a:extLst>
          </p:cNvPr>
          <p:cNvCxnSpPr/>
          <p:nvPr/>
        </p:nvCxnSpPr>
        <p:spPr>
          <a:xfrm flipV="1">
            <a:off x="9938216" y="1519662"/>
            <a:ext cx="1248936" cy="172472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2862A6-9161-5CB2-5D8F-041D8CD557D6}"/>
              </a:ext>
            </a:extLst>
          </p:cNvPr>
          <p:cNvCxnSpPr>
            <a:cxnSpLocks/>
          </p:cNvCxnSpPr>
          <p:nvPr/>
        </p:nvCxnSpPr>
        <p:spPr>
          <a:xfrm flipH="1">
            <a:off x="5853150" y="5530382"/>
            <a:ext cx="2790284" cy="39400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39AAFD5-26AE-6ADD-1E3A-0807C13B1468}"/>
              </a:ext>
            </a:extLst>
          </p:cNvPr>
          <p:cNvSpPr txBox="1"/>
          <p:nvPr/>
        </p:nvSpPr>
        <p:spPr>
          <a:xfrm>
            <a:off x="4334495" y="576556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Galactic Tail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F886A-55CC-D183-1E0A-B9E2C0230D77}"/>
              </a:ext>
            </a:extLst>
          </p:cNvPr>
          <p:cNvSpPr txBox="1"/>
          <p:nvPr/>
        </p:nvSpPr>
        <p:spPr>
          <a:xfrm>
            <a:off x="10411909" y="119976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Galactic Tail</a:t>
            </a:r>
          </a:p>
        </p:txBody>
      </p:sp>
    </p:spTree>
    <p:extLst>
      <p:ext uri="{BB962C8B-B14F-4D97-AF65-F5344CB8AC3E}">
        <p14:creationId xmlns:p14="http://schemas.microsoft.com/office/powerpoint/2010/main" val="3455388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D0A99-DAEF-BC1E-B469-8D35EE91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24" y="-68534"/>
            <a:ext cx="7581456" cy="1347598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4. Do our results visually agree with actual collisions?</a:t>
            </a:r>
            <a:endParaRPr lang="en-US">
              <a:cs typeface="Posterama"/>
            </a:endParaRPr>
          </a:p>
        </p:txBody>
      </p:sp>
      <p:pic>
        <p:nvPicPr>
          <p:cNvPr id="7" name="Picture 7" descr="A picture containing colorful&#10;&#10;Description automatically generated">
            <a:extLst>
              <a:ext uri="{FF2B5EF4-FFF2-40B4-BE49-F238E27FC236}">
                <a16:creationId xmlns:a16="http://schemas.microsoft.com/office/drawing/2014/main" id="{D8A1C0EC-F42B-0945-C054-FE5B29269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1" t="31522" r="35439" b="33514"/>
          <a:stretch/>
        </p:blipFill>
        <p:spPr>
          <a:xfrm>
            <a:off x="276536" y="4544246"/>
            <a:ext cx="2071709" cy="1946143"/>
          </a:xfrm>
          <a:prstGeom prst="rect">
            <a:avLst/>
          </a:prstGeom>
        </p:spPr>
      </p:pic>
      <p:pic>
        <p:nvPicPr>
          <p:cNvPr id="9" name="Picture 9" descr="A picture containing outdoor object, colorful, silhouette&#10;&#10;Description automatically generated">
            <a:extLst>
              <a:ext uri="{FF2B5EF4-FFF2-40B4-BE49-F238E27FC236}">
                <a16:creationId xmlns:a16="http://schemas.microsoft.com/office/drawing/2014/main" id="{4DB88E0A-5F21-24C9-69E6-9CBEDD10B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65" t="31522" r="22105" b="33333"/>
          <a:stretch/>
        </p:blipFill>
        <p:spPr>
          <a:xfrm>
            <a:off x="2938477" y="4543619"/>
            <a:ext cx="2610944" cy="1709843"/>
          </a:xfrm>
          <a:prstGeom prst="rect">
            <a:avLst/>
          </a:prstGeom>
        </p:spPr>
      </p:pic>
      <p:pic>
        <p:nvPicPr>
          <p:cNvPr id="10" name="Picture 10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D42C0492-2F90-44EE-95AC-7DFCB0781A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10" t="31522" r="14737" b="17754"/>
          <a:stretch/>
        </p:blipFill>
        <p:spPr>
          <a:xfrm>
            <a:off x="5814349" y="4611765"/>
            <a:ext cx="2465737" cy="1981039"/>
          </a:xfrm>
          <a:prstGeom prst="rect">
            <a:avLst/>
          </a:prstGeom>
        </p:spPr>
      </p:pic>
      <p:pic>
        <p:nvPicPr>
          <p:cNvPr id="11" name="Picture 11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71C9933-9CC8-2636-3053-728B0A2D2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5894" y="3627917"/>
            <a:ext cx="3302643" cy="3228901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62A5365-4585-EB97-A718-8D9CEBDE7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154" y="1816765"/>
            <a:ext cx="2743200" cy="2722901"/>
          </a:xfrm>
          <a:prstGeom prst="rect">
            <a:avLst/>
          </a:prstGeom>
        </p:spPr>
      </p:pic>
      <p:pic>
        <p:nvPicPr>
          <p:cNvPr id="14" name="Picture 14" descr="A picture containing outdoor object, night, star, dark&#10;&#10;Description automatically generated">
            <a:extLst>
              <a:ext uri="{FF2B5EF4-FFF2-40B4-BE49-F238E27FC236}">
                <a16:creationId xmlns:a16="http://schemas.microsoft.com/office/drawing/2014/main" id="{79C3E3F1-B055-80C8-3032-8B9AEE6E7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0960" y="1887406"/>
            <a:ext cx="2743199" cy="2173053"/>
          </a:xfrm>
          <a:prstGeom prst="rect">
            <a:avLst/>
          </a:prstGeom>
        </p:spPr>
      </p:pic>
      <p:pic>
        <p:nvPicPr>
          <p:cNvPr id="16" name="Picture 16" descr="A picture containing outdoor object, star&#10;&#10;Description automatically generated">
            <a:extLst>
              <a:ext uri="{FF2B5EF4-FFF2-40B4-BE49-F238E27FC236}">
                <a16:creationId xmlns:a16="http://schemas.microsoft.com/office/drawing/2014/main" id="{45EC5748-C839-20C1-F6DA-AD91F77B2B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6834" y="303553"/>
            <a:ext cx="3152078" cy="3164468"/>
          </a:xfrm>
          <a:prstGeom prst="rect">
            <a:avLst/>
          </a:prstGeom>
        </p:spPr>
      </p:pic>
      <p:pic>
        <p:nvPicPr>
          <p:cNvPr id="17" name="Picture 17" descr="A picture containing outdoor object, star&#10;&#10;Description automatically generated">
            <a:extLst>
              <a:ext uri="{FF2B5EF4-FFF2-40B4-BE49-F238E27FC236}">
                <a16:creationId xmlns:a16="http://schemas.microsoft.com/office/drawing/2014/main" id="{7DFE7ACA-4AD3-5C7F-FAA7-571DA821FB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79" y="2070426"/>
            <a:ext cx="2732691" cy="180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4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0FE475-CDD3-D39D-066F-032DD1356CDD}"/>
              </a:ext>
            </a:extLst>
          </p:cNvPr>
          <p:cNvSpPr txBox="1"/>
          <p:nvPr/>
        </p:nvSpPr>
        <p:spPr>
          <a:xfrm>
            <a:off x="7501254" y="60800"/>
            <a:ext cx="4456593" cy="424731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Analysis - function:</a:t>
            </a:r>
          </a:p>
          <a:p>
            <a:endParaRPr lang="en-US" b="1"/>
          </a:p>
          <a:p>
            <a:pPr marL="285750" indent="-285750">
              <a:buFont typeface="Arial"/>
              <a:buChar char="•"/>
            </a:pPr>
            <a:r>
              <a:rPr lang="en-US" b="1"/>
              <a:t>Define initial conditions here for:</a:t>
            </a:r>
          </a:p>
          <a:p>
            <a:pPr marL="742950" lvl="1" indent="-285750">
              <a:buFont typeface="Arial"/>
              <a:buChar char="•"/>
            </a:pPr>
            <a:r>
              <a:rPr lang="en-US" b="1"/>
              <a:t>Reduced mass (proxy)</a:t>
            </a:r>
          </a:p>
          <a:p>
            <a:pPr marL="742950" lvl="1" indent="-285750">
              <a:buFont typeface="Arial"/>
              <a:buChar char="•"/>
            </a:pPr>
            <a:endParaRPr lang="en-US" b="1"/>
          </a:p>
          <a:p>
            <a:pPr marL="285750" indent="-285750">
              <a:buFont typeface="Arial"/>
              <a:buChar char="•"/>
            </a:pPr>
            <a:endParaRPr lang="en-US" b="1"/>
          </a:p>
          <a:p>
            <a:pPr marL="285750" indent="-285750">
              <a:buFont typeface="Arial"/>
              <a:buChar char="•"/>
            </a:pPr>
            <a:r>
              <a:rPr lang="en-US" b="1"/>
              <a:t>Convert initial conditions (IC) of the reduced mass to:</a:t>
            </a:r>
          </a:p>
          <a:p>
            <a:pPr marL="742950" lvl="1" indent="-285750">
              <a:buFont typeface="Arial"/>
              <a:buChar char="•"/>
            </a:pPr>
            <a:r>
              <a:rPr lang="en-US" b="1"/>
              <a:t>IC of Galaxy1</a:t>
            </a:r>
          </a:p>
          <a:p>
            <a:pPr marL="742950" lvl="1" indent="-285750">
              <a:buFont typeface="Arial"/>
              <a:buChar char="•"/>
            </a:pPr>
            <a:r>
              <a:rPr lang="en-US" b="1"/>
              <a:t>IC of Galaxy2</a:t>
            </a:r>
          </a:p>
          <a:p>
            <a:endParaRPr lang="en-US" err="1"/>
          </a:p>
          <a:p>
            <a:pPr marL="285750" indent="-285750">
              <a:buFont typeface="Arial"/>
              <a:buChar char="•"/>
            </a:pPr>
            <a:r>
              <a:rPr lang="en-US" b="1"/>
              <a:t>Convert IC to cartesian coordinates</a:t>
            </a:r>
          </a:p>
          <a:p>
            <a:pPr marL="285750" indent="-285750">
              <a:buFont typeface="Arial"/>
              <a:buChar char="•"/>
            </a:pPr>
            <a:endParaRPr lang="en-US" b="1"/>
          </a:p>
          <a:p>
            <a:pPr marL="285750" indent="-285750">
              <a:buFont typeface="Arial"/>
              <a:buChar char="•"/>
            </a:pPr>
            <a:r>
              <a:rPr lang="en-US" b="1"/>
              <a:t>Append all the IC to d_0 array of dimension 1</a:t>
            </a: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190CCB30-50D7-F807-852D-8A367EC8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43" y="65978"/>
            <a:ext cx="6286807" cy="671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22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DB5678-C6E3-8705-DD84-1AD798258FB9}"/>
              </a:ext>
            </a:extLst>
          </p:cNvPr>
          <p:cNvSpPr txBox="1"/>
          <p:nvPr/>
        </p:nvSpPr>
        <p:spPr>
          <a:xfrm>
            <a:off x="7182205" y="128947"/>
            <a:ext cx="4800422" cy="563231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Continuous of the Analysis - function:</a:t>
            </a:r>
          </a:p>
          <a:p>
            <a:endParaRPr lang="en-US" b="1"/>
          </a:p>
          <a:p>
            <a:pPr marL="285750" indent="-285750">
              <a:buFont typeface="Arial,Sans-Serif"/>
              <a:buChar char="•"/>
            </a:pPr>
            <a:r>
              <a:rPr lang="en-US" b="1">
                <a:ea typeface="+mn-lt"/>
                <a:cs typeface="+mn-lt"/>
              </a:rPr>
              <a:t>Define initial conditions (IC) for the massless test particles by: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b="1">
                <a:ea typeface="+mn-lt"/>
                <a:cs typeface="+mn-lt"/>
              </a:rPr>
              <a:t>random phi_0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b="1">
                <a:ea typeface="+mn-lt"/>
                <a:cs typeface="+mn-lt"/>
              </a:rPr>
              <a:t>Eccentricity = 0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b="1">
                <a:ea typeface="+mn-lt"/>
                <a:cs typeface="+mn-lt"/>
              </a:rPr>
              <a:t>r_0 is defined by the orbital period which is randomly chosen by using orbital period of the Galaxy1</a:t>
            </a:r>
            <a:endParaRPr lang="en-US">
              <a:ea typeface="+mn-lt"/>
              <a:cs typeface="+mn-lt"/>
            </a:endParaRPr>
          </a:p>
          <a:p>
            <a:pPr marL="7429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>
                <a:ea typeface="+mn-lt"/>
                <a:cs typeface="+mn-lt"/>
              </a:rPr>
              <a:t>Convert IC to cartesian coordinates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>
                <a:ea typeface="+mn-lt"/>
                <a:cs typeface="+mn-lt"/>
              </a:rPr>
              <a:t>Append all the IC to d_0 array of dimension 1</a:t>
            </a:r>
          </a:p>
          <a:p>
            <a:pPr marL="285750" indent="-285750">
              <a:buFont typeface="Arial,Sans-Serif"/>
              <a:buChar char="•"/>
            </a:pPr>
            <a:endParaRPr lang="en-US" b="1"/>
          </a:p>
          <a:p>
            <a:pPr marL="285750" indent="-285750">
              <a:buFont typeface="Arial,Sans-Serif"/>
              <a:buChar char="•"/>
            </a:pPr>
            <a:r>
              <a:rPr lang="en-US" b="1"/>
              <a:t>Call rk4 (or any other ODE solved) with input chosen as the ICs predefined</a:t>
            </a:r>
          </a:p>
          <a:p>
            <a:pPr marL="285750" indent="-285750">
              <a:buFont typeface="Arial,Sans-Serif"/>
              <a:buChar char="•"/>
            </a:pPr>
            <a:endParaRPr lang="en-US" b="1"/>
          </a:p>
          <a:p>
            <a:pPr marL="285750" indent="-285750">
              <a:buFont typeface="Arial,Sans-Serif"/>
              <a:buChar char="•"/>
            </a:pPr>
            <a:r>
              <a:rPr lang="en-US" b="1"/>
              <a:t>Unpack rk4 to get time and rf which is a 3D array of states over time</a:t>
            </a:r>
          </a:p>
        </p:txBody>
      </p:sp>
      <p:pic>
        <p:nvPicPr>
          <p:cNvPr id="5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FAB79828-E851-3E3D-7515-BC7FFD2B8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55" y="5845702"/>
            <a:ext cx="10757647" cy="878206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BE65FBD4-BFA6-125A-9567-A939D8F0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1" y="968729"/>
            <a:ext cx="7135540" cy="33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52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4BF41765-B270-A706-0516-224B42587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86" y="556180"/>
            <a:ext cx="7541321" cy="5469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2B432-4287-C05E-5DAF-810CC697BA9D}"/>
              </a:ext>
            </a:extLst>
          </p:cNvPr>
          <p:cNvSpPr txBox="1"/>
          <p:nvPr/>
        </p:nvSpPr>
        <p:spPr>
          <a:xfrm>
            <a:off x="7736668" y="296215"/>
            <a:ext cx="4456593" cy="230832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rk4- function:</a:t>
            </a:r>
          </a:p>
          <a:p>
            <a:endParaRPr lang="en-US" b="1"/>
          </a:p>
          <a:p>
            <a:r>
              <a:rPr lang="en-US" b="1">
                <a:ea typeface="+mn-lt"/>
                <a:cs typeface="+mn-lt"/>
              </a:rPr>
              <a:t>Intakes: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 initial conditions of states = d_0</a:t>
            </a:r>
            <a:endParaRPr lang="en-US">
              <a:ea typeface="+mn-lt"/>
              <a:cs typeface="+mn-lt"/>
            </a:endParaRPr>
          </a:p>
          <a:p>
            <a:endParaRPr lang="en-US" b="1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Outputs:</a:t>
            </a:r>
            <a:endParaRPr lang="en-US" err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Time steps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3D array of states over time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01188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305FC4F-CBE6-7D84-6111-86FDAEE8D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37601"/>
            <a:ext cx="6362699" cy="66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53892F-FE98-E2F5-F1A1-4DF055716622}"/>
              </a:ext>
            </a:extLst>
          </p:cNvPr>
          <p:cNvSpPr txBox="1"/>
          <p:nvPr/>
        </p:nvSpPr>
        <p:spPr>
          <a:xfrm>
            <a:off x="7501254" y="60800"/>
            <a:ext cx="4456593" cy="674030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system of ODE- function:</a:t>
            </a:r>
          </a:p>
          <a:p>
            <a:endParaRPr lang="en-US" b="1"/>
          </a:p>
          <a:p>
            <a:r>
              <a:rPr lang="en-US" b="1"/>
              <a:t>Intakes initial conditions = d</a:t>
            </a:r>
          </a:p>
          <a:p>
            <a:r>
              <a:rPr lang="en-US" b="1"/>
              <a:t>Outputs derivative states of d = </a:t>
            </a:r>
            <a:r>
              <a:rPr lang="en-US" b="1" err="1"/>
              <a:t>f_d</a:t>
            </a:r>
            <a:endParaRPr lang="en-US" b="1"/>
          </a:p>
          <a:p>
            <a:endParaRPr lang="en-US" b="1"/>
          </a:p>
          <a:p>
            <a:r>
              <a:rPr lang="en-US" b="1"/>
              <a:t>This is done for: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Galaxy1</a:t>
            </a:r>
          </a:p>
          <a:p>
            <a:pPr marL="800100" lvl="1" indent="-342900">
              <a:buFont typeface="Arial"/>
              <a:buChar char="•"/>
            </a:pPr>
            <a:r>
              <a:rPr lang="en-US" b="1"/>
              <a:t>x1</a:t>
            </a:r>
          </a:p>
          <a:p>
            <a:pPr marL="800100" lvl="1" indent="-342900">
              <a:buFont typeface="Arial"/>
              <a:buChar char="•"/>
            </a:pPr>
            <a:r>
              <a:rPr lang="en-US" b="1"/>
              <a:t>y1</a:t>
            </a:r>
          </a:p>
          <a:p>
            <a:pPr marL="800100" lvl="1" indent="-342900">
              <a:buFont typeface="Arial"/>
              <a:buChar char="•"/>
            </a:pPr>
            <a:r>
              <a:rPr lang="en-US" b="1"/>
              <a:t>Vx1</a:t>
            </a:r>
          </a:p>
          <a:p>
            <a:pPr marL="800100" lvl="1" indent="-342900">
              <a:buFont typeface="Arial"/>
              <a:buChar char="•"/>
            </a:pPr>
            <a:r>
              <a:rPr lang="en-US" b="1"/>
              <a:t>Vy1</a:t>
            </a:r>
          </a:p>
          <a:p>
            <a:pPr marL="800100" lvl="1" indent="-342900">
              <a:buFont typeface="Arial"/>
              <a:buChar char="•"/>
            </a:pPr>
            <a:endParaRPr lang="en-US" b="1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>
                <a:ea typeface="+mn-lt"/>
                <a:cs typeface="+mn-lt"/>
              </a:rPr>
              <a:t>Galaxy2</a:t>
            </a:r>
            <a:endParaRPr lang="en-US">
              <a:ea typeface="+mn-lt"/>
              <a:cs typeface="+mn-lt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en-US" b="1">
                <a:ea typeface="+mn-lt"/>
                <a:cs typeface="+mn-lt"/>
              </a:rPr>
              <a:t>x2</a:t>
            </a:r>
            <a:endParaRPr lang="en-US">
              <a:ea typeface="+mn-lt"/>
              <a:cs typeface="+mn-lt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en-US" b="1">
                <a:ea typeface="+mn-lt"/>
                <a:cs typeface="+mn-lt"/>
              </a:rPr>
              <a:t>y2</a:t>
            </a:r>
            <a:endParaRPr lang="en-US">
              <a:ea typeface="+mn-lt"/>
              <a:cs typeface="+mn-lt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en-US" b="1">
                <a:ea typeface="+mn-lt"/>
                <a:cs typeface="+mn-lt"/>
              </a:rPr>
              <a:t>Vx2</a:t>
            </a:r>
            <a:endParaRPr lang="en-US" err="1">
              <a:ea typeface="+mn-lt"/>
              <a:cs typeface="+mn-lt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en-US" b="1">
                <a:ea typeface="+mn-lt"/>
                <a:cs typeface="+mn-lt"/>
              </a:rPr>
              <a:t>Vy2</a:t>
            </a:r>
            <a:endParaRPr lang="en-US" b="1" err="1"/>
          </a:p>
          <a:p>
            <a:pPr marL="800100" lvl="1" indent="-342900">
              <a:buFont typeface="Arial,Sans-Serif"/>
              <a:buChar char="•"/>
            </a:pPr>
            <a:endParaRPr lang="en-US" b="1"/>
          </a:p>
          <a:p>
            <a:pPr marL="285750" indent="-285750">
              <a:buFont typeface="Arial,Sans-Serif"/>
              <a:buChar char="•"/>
            </a:pPr>
            <a:r>
              <a:rPr lang="en-US" b="1">
                <a:ea typeface="+mn-lt"/>
                <a:cs typeface="+mn-lt"/>
              </a:rPr>
              <a:t>For "n" number of test particles</a:t>
            </a:r>
          </a:p>
          <a:p>
            <a:pPr marL="800100" lvl="1" indent="-342900">
              <a:buFont typeface="Arial,Sans-Serif"/>
              <a:buChar char="•"/>
            </a:pPr>
            <a:r>
              <a:rPr lang="en-US" b="1">
                <a:ea typeface="+mn-lt"/>
                <a:cs typeface="+mn-lt"/>
              </a:rPr>
              <a:t>xi</a:t>
            </a:r>
            <a:endParaRPr lang="en-US">
              <a:ea typeface="+mn-lt"/>
              <a:cs typeface="+mn-lt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en-US" b="1" err="1">
                <a:ea typeface="+mn-lt"/>
                <a:cs typeface="+mn-lt"/>
              </a:rPr>
              <a:t>yi</a:t>
            </a:r>
            <a:endParaRPr lang="en-US" err="1">
              <a:ea typeface="+mn-lt"/>
              <a:cs typeface="+mn-lt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en-US" b="1" err="1">
                <a:ea typeface="+mn-lt"/>
                <a:cs typeface="+mn-lt"/>
              </a:rPr>
              <a:t>Vxi</a:t>
            </a:r>
            <a:endParaRPr lang="en-US" err="1">
              <a:ea typeface="+mn-lt"/>
              <a:cs typeface="+mn-lt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en-US" b="1" err="1">
                <a:ea typeface="+mn-lt"/>
                <a:cs typeface="+mn-lt"/>
              </a:rPr>
              <a:t>Vyi</a:t>
            </a:r>
            <a:endParaRPr lang="en-US" err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67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81CC704F-7C98-9E8B-4A62-966CE9A9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094" y="1050678"/>
            <a:ext cx="10757647" cy="878206"/>
          </a:xfrm>
          <a:prstGeom prst="rect">
            <a:avLst/>
          </a:prstGeom>
        </p:spPr>
      </p:pic>
      <p:pic>
        <p:nvPicPr>
          <p:cNvPr id="3" name="Picture 3" descr="A picture containing wire, high&#10;&#10;Description automatically generated">
            <a:extLst>
              <a:ext uri="{FF2B5EF4-FFF2-40B4-BE49-F238E27FC236}">
                <a16:creationId xmlns:a16="http://schemas.microsoft.com/office/drawing/2014/main" id="{FDA6147C-5A5E-792A-0674-34D8AB463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53" y="2077036"/>
            <a:ext cx="2743200" cy="3571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3570A3-2B81-63C5-97D8-7DE7C5BC977F}"/>
              </a:ext>
            </a:extLst>
          </p:cNvPr>
          <p:cNvSpPr txBox="1"/>
          <p:nvPr/>
        </p:nvSpPr>
        <p:spPr>
          <a:xfrm>
            <a:off x="340659" y="149338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1 dim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A60B4-0C02-9E64-47F8-901B0FF07C76}"/>
              </a:ext>
            </a:extLst>
          </p:cNvPr>
          <p:cNvSpPr txBox="1"/>
          <p:nvPr/>
        </p:nvSpPr>
        <p:spPr>
          <a:xfrm>
            <a:off x="3305244" y="407609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2 dim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824C6-D305-9BF4-D0D0-C5F372C8CA65}"/>
              </a:ext>
            </a:extLst>
          </p:cNvPr>
          <p:cNvSpPr txBox="1"/>
          <p:nvPr/>
        </p:nvSpPr>
        <p:spPr>
          <a:xfrm>
            <a:off x="1143620" y="239131"/>
            <a:ext cx="2743199" cy="36933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Visualization of 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86D756-9EFF-4573-2C5B-3F356C7C3FE3}"/>
              </a:ext>
            </a:extLst>
          </p:cNvPr>
          <p:cNvSpPr txBox="1"/>
          <p:nvPr/>
        </p:nvSpPr>
        <p:spPr>
          <a:xfrm>
            <a:off x="301083" y="3157032"/>
            <a:ext cx="2743199" cy="92333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Visualization of d after reshaping it to 2D for easier access to indices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C9AC3F1-902D-E2E5-37AD-85314E1170F6}"/>
              </a:ext>
            </a:extLst>
          </p:cNvPr>
          <p:cNvSpPr/>
          <p:nvPr/>
        </p:nvSpPr>
        <p:spPr>
          <a:xfrm>
            <a:off x="3361450" y="3379119"/>
            <a:ext cx="978829" cy="48321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9D04AAF7-D5DE-3884-987C-6D21F6512B48}"/>
              </a:ext>
            </a:extLst>
          </p:cNvPr>
          <p:cNvSpPr/>
          <p:nvPr/>
        </p:nvSpPr>
        <p:spPr>
          <a:xfrm rot="5400000">
            <a:off x="4395473" y="214211"/>
            <a:ext cx="811560" cy="867317"/>
          </a:xfrm>
          <a:prstGeom prst="ben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2BAFC11-D391-A6C6-346C-441E9D8B4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938" y="5872717"/>
            <a:ext cx="10781371" cy="883323"/>
          </a:xfrm>
          <a:prstGeom prst="rect">
            <a:avLst/>
          </a:prstGeom>
        </p:spPr>
      </p:pic>
      <p:sp>
        <p:nvSpPr>
          <p:cNvPr id="11" name="Arrow: Bent 10">
            <a:extLst>
              <a:ext uri="{FF2B5EF4-FFF2-40B4-BE49-F238E27FC236}">
                <a16:creationId xmlns:a16="http://schemas.microsoft.com/office/drawing/2014/main" id="{5E31BA16-3A88-D4E8-F9A5-5058E1DE3889}"/>
              </a:ext>
            </a:extLst>
          </p:cNvPr>
          <p:cNvSpPr/>
          <p:nvPr/>
        </p:nvSpPr>
        <p:spPr>
          <a:xfrm rot="5400000">
            <a:off x="7285497" y="3949869"/>
            <a:ext cx="2001023" cy="1090341"/>
          </a:xfrm>
          <a:prstGeom prst="ben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7DAB39-1F64-8959-CBFD-0A77AA68511A}"/>
              </a:ext>
            </a:extLst>
          </p:cNvPr>
          <p:cNvSpPr txBox="1"/>
          <p:nvPr/>
        </p:nvSpPr>
        <p:spPr>
          <a:xfrm>
            <a:off x="8887522" y="3333593"/>
            <a:ext cx="2743199" cy="92333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Calculate the derivatives and save it as a new 1D array </a:t>
            </a:r>
            <a:r>
              <a:rPr lang="en-US" err="1"/>
              <a:t>f_d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91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4BF0F6D8-8F84-A286-33C5-A9A463692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791" y="347233"/>
            <a:ext cx="7872760" cy="63834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E39BB7-65AB-4DBA-3853-40631DA9A314}"/>
              </a:ext>
            </a:extLst>
          </p:cNvPr>
          <p:cNvSpPr txBox="1"/>
          <p:nvPr/>
        </p:nvSpPr>
        <p:spPr>
          <a:xfrm>
            <a:off x="307277" y="697570"/>
            <a:ext cx="2743200" cy="92333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Visualization of rf after reshaping it to 3D for easier access to indices​</a:t>
            </a:r>
          </a:p>
        </p:txBody>
      </p:sp>
    </p:spTree>
    <p:extLst>
      <p:ext uri="{BB962C8B-B14F-4D97-AF65-F5344CB8AC3E}">
        <p14:creationId xmlns:p14="http://schemas.microsoft.com/office/powerpoint/2010/main" val="66187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5C23F8-CD98-9561-780F-3C76549129A9}"/>
              </a:ext>
            </a:extLst>
          </p:cNvPr>
          <p:cNvSpPr txBox="1"/>
          <p:nvPr/>
        </p:nvSpPr>
        <p:spPr>
          <a:xfrm>
            <a:off x="7182205" y="128947"/>
            <a:ext cx="4800422" cy="34163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Continuous of the Analysis - function:</a:t>
            </a:r>
          </a:p>
          <a:p>
            <a:endParaRPr lang="en-US" b="1"/>
          </a:p>
          <a:p>
            <a:pPr marL="285750" indent="-285750">
              <a:buFont typeface="Arial,Sans-Serif"/>
              <a:buChar char="•"/>
            </a:pPr>
            <a:r>
              <a:rPr lang="en-US" b="1"/>
              <a:t>From 'rf' slice the states of (in cartesian):</a:t>
            </a:r>
          </a:p>
          <a:p>
            <a:pPr marL="285750" indent="-285750">
              <a:buFont typeface="Arial,Sans-Serif"/>
              <a:buChar char="•"/>
            </a:pPr>
            <a:endParaRPr lang="en-US" b="1"/>
          </a:p>
          <a:p>
            <a:pPr marL="742950" lvl="1" indent="-285750">
              <a:buFont typeface="Arial"/>
              <a:buChar char="•"/>
            </a:pPr>
            <a:r>
              <a:rPr lang="en-US" b="1"/>
              <a:t>Galaxy1</a:t>
            </a:r>
          </a:p>
          <a:p>
            <a:pPr marL="742950" lvl="1" indent="-285750">
              <a:buFont typeface="Arial"/>
              <a:buChar char="•"/>
            </a:pPr>
            <a:r>
              <a:rPr lang="en-US" b="1"/>
              <a:t>Galaxy2</a:t>
            </a:r>
          </a:p>
          <a:p>
            <a:pPr marL="742950" lvl="1" indent="-285750">
              <a:buFont typeface="Arial"/>
              <a:buChar char="•"/>
            </a:pPr>
            <a:r>
              <a:rPr lang="en-US" b="1"/>
              <a:t>'n' number of massless test particles</a:t>
            </a:r>
          </a:p>
          <a:p>
            <a:pPr marL="742950" lvl="1" indent="-285750">
              <a:buFont typeface="Arial"/>
              <a:buChar char="•"/>
            </a:pPr>
            <a:endParaRPr lang="en-US" b="1"/>
          </a:p>
          <a:p>
            <a:pPr marL="285750" indent="-285750">
              <a:buFont typeface="Arial,Sans-Serif"/>
              <a:buChar char="•"/>
            </a:pPr>
            <a:r>
              <a:rPr lang="en-US" b="1"/>
              <a:t>Plot the motion of the two-body system with massless particles</a:t>
            </a: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65ADAA2C-2242-D9C6-2097-AFF632CAB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6" y="174535"/>
            <a:ext cx="6497443" cy="658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36982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301B2A"/>
      </a:dk2>
      <a:lt2>
        <a:srgbClr val="F0F3F1"/>
      </a:lt2>
      <a:accent1>
        <a:srgbClr val="CE41A0"/>
      </a:accent1>
      <a:accent2>
        <a:srgbClr val="B030BD"/>
      </a:accent2>
      <a:accent3>
        <a:srgbClr val="8841CE"/>
      </a:accent3>
      <a:accent4>
        <a:srgbClr val="463BC0"/>
      </a:accent4>
      <a:accent5>
        <a:srgbClr val="4171CE"/>
      </a:accent5>
      <a:accent6>
        <a:srgbClr val="309ABD"/>
      </a:accent6>
      <a:hlink>
        <a:srgbClr val="3F55BF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SineVTI</vt:lpstr>
      <vt:lpstr>Project #2: Orbital Dynamics</vt:lpstr>
      <vt:lpstr>Code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Parameters we have explored</vt:lpstr>
      <vt:lpstr>Runge Katta Timestep (h)</vt:lpstr>
      <vt:lpstr>Leapfrog Timestep</vt:lpstr>
      <vt:lpstr>Evolution of stellar disk</vt:lpstr>
      <vt:lpstr>Number of massless test particles</vt:lpstr>
      <vt:lpstr>Eccentricity</vt:lpstr>
      <vt:lpstr>Minimum distance (r_min)</vt:lpstr>
      <vt:lpstr>Mass Ratios</vt:lpstr>
      <vt:lpstr>Questions we have addressed:</vt:lpstr>
      <vt:lpstr>4. Do our results visually agree with Toomre paper – Galactic Bridges and Tails?</vt:lpstr>
      <vt:lpstr>4. Do our results visually agree with actual collisions?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#2: Orbital Dynamics</dc:title>
  <dc:creator>Daloglu,Sabahattin Mert</dc:creator>
  <cp:revision>26</cp:revision>
  <dcterms:created xsi:type="dcterms:W3CDTF">2022-04-17T20:07:07Z</dcterms:created>
  <dcterms:modified xsi:type="dcterms:W3CDTF">2022-04-19T14:08:42Z</dcterms:modified>
</cp:coreProperties>
</file>